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handoutMasterIdLst>
    <p:handoutMasterId r:id="rId12"/>
  </p:handoutMasterIdLst>
  <p:sldIdLst>
    <p:sldId id="392" r:id="rId5"/>
    <p:sldId id="393" r:id="rId6"/>
    <p:sldId id="394" r:id="rId7"/>
    <p:sldId id="395" r:id="rId8"/>
    <p:sldId id="410" r:id="rId9"/>
    <p:sldId id="449" r:id="rId10"/>
    <p:sldId id="438" r:id="rId11"/>
  </p:sldIdLst>
  <p:sldSz cx="9144000" cy="5143500" type="screen16x9"/>
  <p:notesSz cx="6858000" cy="9144000"/>
  <p:defaultTextStyle>
    <a:defPPr>
      <a:defRPr lang="pt-B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A00"/>
    <a:srgbClr val="FAC918"/>
    <a:srgbClr val="FFD300"/>
    <a:srgbClr val="242424"/>
    <a:srgbClr val="3131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6B4237-A379-1C6C-13C2-66F062944DAA}" v="66" dt="2020-11-12T14:31:44.878"/>
    <p1510:client id="{515EFA86-2451-2A40-9A61-84374D75BE79}" v="2" dt="2020-02-26T12:46:17.565"/>
  </p1510:revLst>
</p1510:revInfo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660B408-B3CF-4A94-85FC-2B1E0A45F4A2}" styleName="Estilo Escuro 2 - Ênfase 1/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EBBBCC-DAD2-459C-BE2E-F6DE35CF9A28}" styleName="Estilo Escuro 2 - Ênfase 3/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Estilo Médio 3 - Ênfas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Estilo Médio 3 - 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Estilo Médio 3 - Ênfas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Estilo Médio 3 - 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Estilo Médio 3 - Ênfas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Estilo Médio 3 - 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86"/>
    <p:restoredTop sz="94609"/>
  </p:normalViewPr>
  <p:slideViewPr>
    <p:cSldViewPr snapToGrid="0" snapToObjects="1">
      <p:cViewPr varScale="1">
        <p:scale>
          <a:sx n="90" d="100"/>
          <a:sy n="90" d="100"/>
        </p:scale>
        <p:origin x="6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0DE41-DA39-4FB4-92AA-ED1E4AA4BDC7}" type="datetimeFigureOut">
              <a:rPr lang="pt-BR" smtClean="0"/>
              <a:t>12/11/2020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AB212-953A-4EE4-A5EA-4CBA63C3E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7433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jp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ans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04B5D8E-E21A-43B3-B9F8-7FA417D3CC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EF75477-38E4-4B0E-BFDF-99F9950846AA}"/>
              </a:ext>
            </a:extLst>
          </p:cNvPr>
          <p:cNvSpPr/>
          <p:nvPr userDrawn="1"/>
        </p:nvSpPr>
        <p:spPr>
          <a:xfrm>
            <a:off x="-265044" y="958297"/>
            <a:ext cx="530087" cy="3226905"/>
          </a:xfrm>
          <a:prstGeom prst="rect">
            <a:avLst/>
          </a:prstGeom>
          <a:solidFill>
            <a:srgbClr val="FFD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57010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cap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D9D06F9-823D-49A3-8FE1-9782B1EBC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D803159F-8332-49BB-912A-14D4C5E6DAD6}"/>
              </a:ext>
            </a:extLst>
          </p:cNvPr>
          <p:cNvSpPr/>
          <p:nvPr userDrawn="1"/>
        </p:nvSpPr>
        <p:spPr>
          <a:xfrm>
            <a:off x="-1" y="4091083"/>
            <a:ext cx="9144001" cy="105013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13">
              <a:ln>
                <a:solidFill>
                  <a:schemeClr val="tx1"/>
                </a:solidFill>
              </a:ln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E574275-B4D6-4D1C-BF1F-6C9D929FA2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149" y="1828800"/>
            <a:ext cx="3327702" cy="1176337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1565796-B241-4FA4-B59E-BC5A98A460C6}"/>
              </a:ext>
            </a:extLst>
          </p:cNvPr>
          <p:cNvGrpSpPr/>
          <p:nvPr userDrawn="1"/>
        </p:nvGrpSpPr>
        <p:grpSpPr>
          <a:xfrm>
            <a:off x="1177763" y="4318175"/>
            <a:ext cx="6788475" cy="477054"/>
            <a:chOff x="128469" y="4318175"/>
            <a:chExt cx="6788475" cy="477054"/>
          </a:xfrm>
        </p:grpSpPr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9C35EC20-0CAE-4C51-899D-188D6E39C974}"/>
                </a:ext>
              </a:extLst>
            </p:cNvPr>
            <p:cNvSpPr txBox="1"/>
            <p:nvPr userDrawn="1"/>
          </p:nvSpPr>
          <p:spPr>
            <a:xfrm>
              <a:off x="128469" y="4318175"/>
              <a:ext cx="1565558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Barueri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Tamboré, 267 - 21º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Torre Norte,  Tamboré, Barueri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06460-000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BC55C5FF-1D8C-42A9-B631-9926C137FD9C}"/>
                </a:ext>
              </a:extLst>
            </p:cNvPr>
            <p:cNvSpPr txBox="1"/>
            <p:nvPr userDrawn="1"/>
          </p:nvSpPr>
          <p:spPr>
            <a:xfrm>
              <a:off x="1903861" y="4318175"/>
              <a:ext cx="1651207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São Paulo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Eng. Luiz Carlos Berrini, 105 - 16º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Sala 1607, Brooklin Novo, São Paulo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04571-010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FEC650DA-940F-4B8B-856F-06CF757E4EB2}"/>
                </a:ext>
              </a:extLst>
            </p:cNvPr>
            <p:cNvSpPr txBox="1"/>
            <p:nvPr userDrawn="1"/>
          </p:nvSpPr>
          <p:spPr>
            <a:xfrm>
              <a:off x="3764902" y="4318175"/>
              <a:ext cx="1465245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Chile . +56 2 3203-9507</a:t>
              </a:r>
            </a:p>
            <a:p>
              <a:pPr defTabSz="685783"/>
              <a:endParaRPr lang="pt-BR" sz="3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Cerro El Plomo, 5420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1503, Las Condes, Santiago - Chile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7560742</a:t>
              </a:r>
              <a:endParaRPr lang="pt-BR" sz="600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7746E76E-4B7E-4C71-B8F7-3C1DC30A6436}"/>
                </a:ext>
              </a:extLst>
            </p:cNvPr>
            <p:cNvSpPr txBox="1"/>
            <p:nvPr userDrawn="1"/>
          </p:nvSpPr>
          <p:spPr>
            <a:xfrm>
              <a:off x="5439981" y="4318175"/>
              <a:ext cx="1476963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Colômbia . +57 1 646-9642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Carrera 19A #90-13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304, Bogotá - Colômbia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110221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07908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cap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D113885-CBBD-4C51-B6DF-9403A9137A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7F925FAB-B0B5-4126-BAD7-314B4626DA63}"/>
              </a:ext>
            </a:extLst>
          </p:cNvPr>
          <p:cNvSpPr/>
          <p:nvPr userDrawn="1"/>
        </p:nvSpPr>
        <p:spPr>
          <a:xfrm>
            <a:off x="-1" y="4091083"/>
            <a:ext cx="9144001" cy="105013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13">
              <a:ln>
                <a:solidFill>
                  <a:schemeClr val="tx1"/>
                </a:solidFill>
              </a:ln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CE4D5088-6E33-473D-87AB-16DBE8CA1CE0}"/>
              </a:ext>
            </a:extLst>
          </p:cNvPr>
          <p:cNvGrpSpPr/>
          <p:nvPr userDrawn="1"/>
        </p:nvGrpSpPr>
        <p:grpSpPr>
          <a:xfrm>
            <a:off x="1177763" y="4318175"/>
            <a:ext cx="6788475" cy="477054"/>
            <a:chOff x="128469" y="4318175"/>
            <a:chExt cx="6788475" cy="477054"/>
          </a:xfrm>
        </p:grpSpPr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CDDEC23B-3291-4EC7-809C-A81ABA62FD93}"/>
                </a:ext>
              </a:extLst>
            </p:cNvPr>
            <p:cNvSpPr txBox="1"/>
            <p:nvPr userDrawn="1"/>
          </p:nvSpPr>
          <p:spPr>
            <a:xfrm>
              <a:off x="128469" y="4318175"/>
              <a:ext cx="1565558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Barueri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Tamboré, 267 - 21º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Torre Norte,  Tamboré, Barueri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06460-000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207CB4EA-D2C8-4940-B74A-8942571151AE}"/>
                </a:ext>
              </a:extLst>
            </p:cNvPr>
            <p:cNvSpPr txBox="1"/>
            <p:nvPr userDrawn="1"/>
          </p:nvSpPr>
          <p:spPr>
            <a:xfrm>
              <a:off x="1903861" y="4318175"/>
              <a:ext cx="1651207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São Paulo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Eng. Luiz Carlos Berrini, 105 - 16º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Sala 1607, Brooklin Novo, São Paulo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04571-010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4D885C2B-3E66-495D-ACDB-6A736ED76F78}"/>
                </a:ext>
              </a:extLst>
            </p:cNvPr>
            <p:cNvSpPr txBox="1"/>
            <p:nvPr userDrawn="1"/>
          </p:nvSpPr>
          <p:spPr>
            <a:xfrm>
              <a:off x="3764902" y="4318175"/>
              <a:ext cx="1465245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Chile . +56 2 3203-9507</a:t>
              </a:r>
            </a:p>
            <a:p>
              <a:pPr defTabSz="685783"/>
              <a:endParaRPr lang="pt-BR" sz="3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Cerro El Plomo, 5420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1503, Las Condes, Santiago - Chile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7560742</a:t>
              </a:r>
              <a:endParaRPr lang="pt-BR" sz="600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6FCCCC13-B1D0-4B43-942A-8E02A905CCBB}"/>
                </a:ext>
              </a:extLst>
            </p:cNvPr>
            <p:cNvSpPr txBox="1"/>
            <p:nvPr userDrawn="1"/>
          </p:nvSpPr>
          <p:spPr>
            <a:xfrm>
              <a:off x="5439981" y="4318175"/>
              <a:ext cx="1476963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Colômbia . +57 1 646-9642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Carrera 19A #90-13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304, Bogotá - Colômbia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110221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16802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">
            <a:extLst>
              <a:ext uri="{FF2B5EF4-FFF2-40B4-BE49-F238E27FC236}">
                <a16:creationId xmlns:a16="http://schemas.microsoft.com/office/drawing/2014/main" id="{546C3EF9-E511-4A6A-B5C1-384E725B675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4" name="Gráfico 13" descr="Chat">
            <a:extLst>
              <a:ext uri="{FF2B5EF4-FFF2-40B4-BE49-F238E27FC236}">
                <a16:creationId xmlns:a16="http://schemas.microsoft.com/office/drawing/2014/main" id="{15CD1429-E96E-4A27-914E-9F71E7D5D7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5536" y="-253010"/>
            <a:ext cx="3530046" cy="353004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ABF8357-531F-492B-8446-0DBF7EC1BB30}"/>
              </a:ext>
            </a:extLst>
          </p:cNvPr>
          <p:cNvSpPr/>
          <p:nvPr userDrawn="1"/>
        </p:nvSpPr>
        <p:spPr>
          <a:xfrm>
            <a:off x="8878956" y="1002261"/>
            <a:ext cx="530087" cy="3226905"/>
          </a:xfrm>
          <a:prstGeom prst="rect">
            <a:avLst/>
          </a:prstGeom>
          <a:solidFill>
            <a:srgbClr val="FFD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52DF1AC-F565-45F8-9A3A-80D099EEC7B0}"/>
              </a:ext>
            </a:extLst>
          </p:cNvPr>
          <p:cNvSpPr txBox="1"/>
          <p:nvPr userDrawn="1"/>
        </p:nvSpPr>
        <p:spPr>
          <a:xfrm>
            <a:off x="288722" y="1512013"/>
            <a:ext cx="2090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spc="-300">
                <a:solidFill>
                  <a:srgbClr val="FFD3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Olá,</a:t>
            </a:r>
          </a:p>
        </p:txBody>
      </p:sp>
    </p:spTree>
    <p:extLst>
      <p:ext uri="{BB962C8B-B14F-4D97-AF65-F5344CB8AC3E}">
        <p14:creationId xmlns:p14="http://schemas.microsoft.com/office/powerpoint/2010/main" val="205855910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Í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5796BB0-0D2A-48D7-9A44-C0A2DF5F9EC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56F1EBE-1ED9-42AE-A0A4-9FE9571008C1}"/>
              </a:ext>
            </a:extLst>
          </p:cNvPr>
          <p:cNvSpPr/>
          <p:nvPr userDrawn="1"/>
        </p:nvSpPr>
        <p:spPr>
          <a:xfrm>
            <a:off x="-265044" y="958297"/>
            <a:ext cx="530087" cy="3226905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59823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>
            <a:extLst>
              <a:ext uri="{FF2B5EF4-FFF2-40B4-BE49-F238E27FC236}">
                <a16:creationId xmlns:a16="http://schemas.microsoft.com/office/drawing/2014/main" id="{256A2595-02C2-439F-9F96-0B7B833E9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802DDD0-8A64-4DB2-83DE-3ADF721A6EFA}"/>
              </a:ext>
            </a:extLst>
          </p:cNvPr>
          <p:cNvSpPr/>
          <p:nvPr userDrawn="1"/>
        </p:nvSpPr>
        <p:spPr>
          <a:xfrm rot="2700000">
            <a:off x="-1713682" y="465308"/>
            <a:ext cx="4219907" cy="4219907"/>
          </a:xfrm>
          <a:prstGeom prst="roundRect">
            <a:avLst/>
          </a:prstGeom>
          <a:solidFill>
            <a:srgbClr val="FAC918"/>
          </a:solidFill>
          <a:ln>
            <a:solidFill>
              <a:srgbClr val="FAC9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93547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m branco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214901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95404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67A1E4E-C780-4FEB-B01E-0E249695D7DF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09A828A-5FB3-4825-80C1-F613F00A77BB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AD6F2C1-7B81-430E-A045-5735CDB1405F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chemeClr val="bg1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9CA05BBE-92FF-48E6-BA13-FD7F5B4176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E431A1E8-B220-4A7A-B0C7-10FCAEBECEB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58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2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5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77687" y="974725"/>
            <a:ext cx="4008720" cy="35683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3"/>
          </p:nvPr>
        </p:nvSpPr>
        <p:spPr>
          <a:xfrm>
            <a:off x="4678627" y="974725"/>
            <a:ext cx="4246706" cy="35683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4533498" y="962526"/>
            <a:ext cx="0" cy="3570973"/>
          </a:xfrm>
          <a:prstGeom prst="line">
            <a:avLst/>
          </a:prstGeom>
          <a:ln w="3175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áfico 9">
            <a:extLst>
              <a:ext uri="{FF2B5EF4-FFF2-40B4-BE49-F238E27FC236}">
                <a16:creationId xmlns:a16="http://schemas.microsoft.com/office/drawing/2014/main" id="{9DAED728-FC05-4160-BEA6-F41AF1586C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B96705B8-E947-49E7-ACB1-C3731CCB42A2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3611ED4-F8FA-4FDD-B6B3-3EEA90243649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AB1C535-C7CD-41DE-BB1A-899A3435CBDA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B9EECC86-F769-4EE0-8350-A39809DB65E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48523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livre 1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18052" y="974725"/>
            <a:ext cx="3598311" cy="3817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Espaço Reservado para Imagem 8"/>
          <p:cNvSpPr>
            <a:spLocks noGrp="1"/>
          </p:cNvSpPr>
          <p:nvPr>
            <p:ph type="pic" sz="quarter" idx="13"/>
          </p:nvPr>
        </p:nvSpPr>
        <p:spPr>
          <a:xfrm>
            <a:off x="4092575" y="974725"/>
            <a:ext cx="5051425" cy="15170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i="1"/>
            </a:lvl1pPr>
          </a:lstStyle>
          <a:p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782B3DB-276B-4AB5-B21C-6D9D28FD0653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12F315A-628E-4253-BC01-638CC19AC22E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88D45E8-1B2F-43BF-B7D5-63FE1C6A1F9A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chemeClr val="tx1">
                    <a:lumMod val="90000"/>
                    <a:lumOff val="10000"/>
                  </a:schemeClr>
                </a:solidFill>
              </a:rPr>
              <a:t>Hard Tech </a:t>
            </a:r>
            <a:r>
              <a:rPr lang="pt-BR" sz="1000" b="0" i="1">
                <a:solidFill>
                  <a:schemeClr val="tx1">
                    <a:lumMod val="90000"/>
                    <a:lumOff val="10000"/>
                  </a:schemeClr>
                </a:solidFill>
              </a:rPr>
              <a:t>Strong Results</a:t>
            </a: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A8D63E4-E5EF-4E2E-8D15-FBF376C09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F7AA966B-6607-40CE-B3E1-31C9E93868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5454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liv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A425D8C5-E04D-4A4F-B7EC-53F66B631E7E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1BDF147-A359-4031-AEDC-A700550F3A41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664797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</a:t>
            </a:r>
            <a:br>
              <a:rPr lang="pt-BR"/>
            </a:br>
            <a:r>
              <a:rPr lang="pt-BR"/>
              <a:t>MESTRE EM DUAS LINHAS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5043" y="850178"/>
            <a:ext cx="8660290" cy="4985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</a:t>
            </a:r>
            <a:br>
              <a:rPr lang="pt-BR"/>
            </a:br>
            <a:r>
              <a:rPr lang="pt-BR"/>
              <a:t>mestre em duas linhas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90939" y="1527187"/>
            <a:ext cx="3525424" cy="32985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Espaço Reservado para Imagem 8"/>
          <p:cNvSpPr>
            <a:spLocks noGrp="1"/>
          </p:cNvSpPr>
          <p:nvPr>
            <p:ph type="pic" sz="quarter" idx="13"/>
          </p:nvPr>
        </p:nvSpPr>
        <p:spPr>
          <a:xfrm>
            <a:off x="4092575" y="1527187"/>
            <a:ext cx="5051425" cy="13106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i="1"/>
            </a:lvl1pPr>
          </a:lstStyle>
          <a:p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167695F1-7696-456C-9904-292923A71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171597D-1131-493F-81E8-5C45D7A1972B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A43FCADD-CD72-4DA8-A8A4-F990E9C456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49230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10" name="Espaço Reservado para Texto 6"/>
          <p:cNvSpPr>
            <a:spLocks noGrp="1"/>
          </p:cNvSpPr>
          <p:nvPr>
            <p:ph type="body" sz="quarter" idx="13"/>
          </p:nvPr>
        </p:nvSpPr>
        <p:spPr>
          <a:xfrm>
            <a:off x="4983480" y="959485"/>
            <a:ext cx="3941853" cy="34750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4"/>
          </p:nvPr>
        </p:nvSpPr>
        <p:spPr>
          <a:xfrm>
            <a:off x="338829" y="958850"/>
            <a:ext cx="4500533" cy="347503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i="1"/>
            </a:lvl1pPr>
          </a:lstStyle>
          <a:p>
            <a:endParaRPr lang="pt-BR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D9465FC-0EC0-4C96-A0B7-53C1A71701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9BC28092-4612-4DF8-8B45-42978394E1A4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277C97C-983A-49AA-8D58-4B2827EDDB92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55282C3-CC4F-46B2-9D4A-A74A165B129F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4DD9F891-B52B-4ACE-A1F9-F7E4DD0DC6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2718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861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66" r:id="rId3"/>
    <p:sldLayoutId id="2147483676" r:id="rId4"/>
    <p:sldLayoutId id="2147483675" r:id="rId5"/>
    <p:sldLayoutId id="2147483678" r:id="rId6"/>
    <p:sldLayoutId id="2147483674" r:id="rId7"/>
    <p:sldLayoutId id="2147483667" r:id="rId8"/>
    <p:sldLayoutId id="2147483673" r:id="rId9"/>
    <p:sldLayoutId id="2147483669" r:id="rId10"/>
    <p:sldLayoutId id="2147483670" r:id="rId11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download.php?file=/technology/epp/downloads/release/2020-03/R/eclipse-java-2020-03-R-win32-x86_64.zip&amp;mirror_id=576" TargetMode="External"/><Relationship Id="rId2" Type="http://schemas.openxmlformats.org/officeDocument/2006/relationships/hyperlink" Target="https://www.oracle.com/java/technologies/javase/javase-jdk8-downloads.html#license-lightbox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cmderdev/cmder/releases/download/v1.3.16/cmder.zip" TargetMode="External"/><Relationship Id="rId4" Type="http://schemas.openxmlformats.org/officeDocument/2006/relationships/hyperlink" Target="http://chromedriver.chromium.org/download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aven.apache.org/download.cgi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9A3073-DEF9-2444-B4E7-949C9260B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6492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7">
            <a:extLst>
              <a:ext uri="{FF2B5EF4-FFF2-40B4-BE49-F238E27FC236}">
                <a16:creationId xmlns:a16="http://schemas.microsoft.com/office/drawing/2014/main" id="{BF1647F7-21B7-45A1-95A4-D0D1EBB43D04}"/>
              </a:ext>
            </a:extLst>
          </p:cNvPr>
          <p:cNvSpPr/>
          <p:nvPr/>
        </p:nvSpPr>
        <p:spPr>
          <a:xfrm>
            <a:off x="288721" y="4092864"/>
            <a:ext cx="5233739" cy="533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400" b="1" dirty="0">
                <a:solidFill>
                  <a:schemeClr val="bg2"/>
                </a:solidFill>
                <a:latin typeface="Calibri "/>
              </a:rPr>
              <a:t>Treinamento Automação Web - SetUp</a:t>
            </a:r>
            <a:endParaRPr lang="en-US" sz="2400" dirty="0">
              <a:solidFill>
                <a:schemeClr val="bg2"/>
              </a:solidFill>
              <a:latin typeface="Calibri 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BE835BF-85AE-48F3-AE85-018F11EDA08E}"/>
              </a:ext>
            </a:extLst>
          </p:cNvPr>
          <p:cNvSpPr txBox="1"/>
          <p:nvPr/>
        </p:nvSpPr>
        <p:spPr>
          <a:xfrm>
            <a:off x="2148695" y="2595436"/>
            <a:ext cx="52337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spc="-3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In|Metrics</a:t>
            </a:r>
          </a:p>
        </p:txBody>
      </p:sp>
    </p:spTree>
    <p:extLst>
      <p:ext uri="{BB962C8B-B14F-4D97-AF65-F5344CB8AC3E}">
        <p14:creationId xmlns:p14="http://schemas.microsoft.com/office/powerpoint/2010/main" val="153078231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949895" y="1806439"/>
            <a:ext cx="136727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SETUP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C1D51E6-8AE4-4C6F-85AF-1F377A2814FC}"/>
              </a:ext>
            </a:extLst>
          </p:cNvPr>
          <p:cNvSpPr/>
          <p:nvPr/>
        </p:nvSpPr>
        <p:spPr>
          <a:xfrm rot="2700000">
            <a:off x="1341048" y="1023087"/>
            <a:ext cx="596348" cy="5963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05EA78E-59CE-45B6-8393-723BE1E53653}"/>
              </a:ext>
            </a:extLst>
          </p:cNvPr>
          <p:cNvSpPr txBox="1"/>
          <p:nvPr/>
        </p:nvSpPr>
        <p:spPr>
          <a:xfrm>
            <a:off x="1343332" y="102887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66197611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4083477" y="2573838"/>
            <a:ext cx="3619032" cy="44319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SETUP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4294967295"/>
          </p:nvPr>
        </p:nvSpPr>
        <p:spPr>
          <a:xfrm>
            <a:off x="852984" y="1910463"/>
            <a:ext cx="1520345" cy="132959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BR" sz="9600" b="1">
                <a:solidFill>
                  <a:schemeClr val="tx1">
                    <a:lumMod val="90000"/>
                    <a:lumOff val="10000"/>
                  </a:schemeClr>
                </a:solidFill>
              </a:rPr>
              <a:t>01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id="{8518F47C-0F1F-4580-818A-DD1C8D8522C5}"/>
              </a:ext>
            </a:extLst>
          </p:cNvPr>
          <p:cNvGrpSpPr/>
          <p:nvPr/>
        </p:nvGrpSpPr>
        <p:grpSpPr>
          <a:xfrm>
            <a:off x="5630481" y="1715237"/>
            <a:ext cx="499622" cy="728262"/>
            <a:chOff x="3926387" y="3594831"/>
            <a:chExt cx="244600" cy="356535"/>
          </a:xfrm>
          <a:solidFill>
            <a:schemeClr val="bg2"/>
          </a:solidFill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DA6B897F-B785-456C-9A2A-DA57DCB06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6387" y="3594831"/>
              <a:ext cx="244600" cy="356535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C6B59234-1715-42A7-AF2B-6C76B5EE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663" y="3650107"/>
              <a:ext cx="73242" cy="73242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</p:grpSp>
      <p:grpSp>
        <p:nvGrpSpPr>
          <p:cNvPr id="10" name="Group 4">
            <a:extLst>
              <a:ext uri="{FF2B5EF4-FFF2-40B4-BE49-F238E27FC236}">
                <a16:creationId xmlns:a16="http://schemas.microsoft.com/office/drawing/2014/main" id="{C9F2A5B9-265F-4E34-84EF-8A9948554854}"/>
              </a:ext>
            </a:extLst>
          </p:cNvPr>
          <p:cNvGrpSpPr/>
          <p:nvPr/>
        </p:nvGrpSpPr>
        <p:grpSpPr>
          <a:xfrm>
            <a:off x="5686933" y="3035058"/>
            <a:ext cx="386719" cy="34295"/>
            <a:chOff x="5838185" y="3793396"/>
            <a:chExt cx="515625" cy="45727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24B51650-B6B9-40D5-BCE3-A28036B49573}"/>
                </a:ext>
              </a:extLst>
            </p:cNvPr>
            <p:cNvSpPr/>
            <p:nvPr/>
          </p:nvSpPr>
          <p:spPr>
            <a:xfrm>
              <a:off x="5838185" y="3793396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" name="Oval 6">
              <a:extLst>
                <a:ext uri="{FF2B5EF4-FFF2-40B4-BE49-F238E27FC236}">
                  <a16:creationId xmlns:a16="http://schemas.microsoft.com/office/drawing/2014/main" id="{87DCC89C-6E0F-49A8-8605-CDEF6E46123B}"/>
                </a:ext>
              </a:extLst>
            </p:cNvPr>
            <p:cNvSpPr/>
            <p:nvPr/>
          </p:nvSpPr>
          <p:spPr>
            <a:xfrm>
              <a:off x="5955665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A300AD81-236C-4FF9-8375-D30B0774EA82}"/>
                </a:ext>
              </a:extLst>
            </p:cNvPr>
            <p:cNvSpPr/>
            <p:nvPr/>
          </p:nvSpPr>
          <p:spPr>
            <a:xfrm>
              <a:off x="607314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70BCA2B4-8E4A-4AEC-B4D9-3CC8E5B0DE6D}"/>
                </a:ext>
              </a:extLst>
            </p:cNvPr>
            <p:cNvSpPr/>
            <p:nvPr/>
          </p:nvSpPr>
          <p:spPr>
            <a:xfrm>
              <a:off x="6190615" y="3793403"/>
              <a:ext cx="45720" cy="45720"/>
            </a:xfrm>
            <a:prstGeom prst="ellipse">
              <a:avLst/>
            </a:prstGeom>
            <a:solidFill>
              <a:srgbClr val="FAC918"/>
            </a:solidFill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348B6F48-36F6-40EF-A86D-5DD9C6E42EAE}"/>
                </a:ext>
              </a:extLst>
            </p:cNvPr>
            <p:cNvSpPr/>
            <p:nvPr/>
          </p:nvSpPr>
          <p:spPr>
            <a:xfrm>
              <a:off x="630809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27192272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7" y="63035"/>
            <a:ext cx="8785286" cy="332399"/>
          </a:xfrm>
        </p:spPr>
        <p:txBody>
          <a:bodyPr/>
          <a:lstStyle/>
          <a:p>
            <a:r>
              <a:rPr lang="pt-BR" dirty="0"/>
              <a:t>CONFIGURAÇÃO DE AMBIENTE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93E16C2A-10E0-4D7B-8E38-8E7C438F01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047" y="395434"/>
            <a:ext cx="8785286" cy="5247590"/>
          </a:xfrm>
        </p:spPr>
        <p:txBody>
          <a:bodyPr wrap="square" lIns="0" tIns="0" rIns="0" bIns="0" anchor="t">
            <a:spAutoFit/>
          </a:bodyPr>
          <a:lstStyle/>
          <a:p>
            <a:pPr marL="342900" indent="-342900" fontAlgn="base">
              <a:buFont typeface="+mj-lt"/>
              <a:buAutoNum type="arabicPeriod"/>
            </a:pPr>
            <a:r>
              <a:rPr lang="pt-BR" b="1" dirty="0">
                <a:solidFill>
                  <a:srgbClr val="FAC918"/>
                </a:solidFill>
              </a:rPr>
              <a:t>Instalação do JDK 1.8</a:t>
            </a:r>
            <a:r>
              <a:rPr lang="en-US" dirty="0">
                <a:solidFill>
                  <a:srgbClr val="FAC918"/>
                </a:solidFill>
              </a:rPr>
              <a:t>​</a:t>
            </a:r>
          </a:p>
          <a:p>
            <a:pPr lvl="1" fontAlgn="base"/>
            <a:r>
              <a:rPr lang="pt-BR" sz="1200" u="sng" dirty="0">
                <a:solidFill>
                  <a:srgbClr val="FBBA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JDK</a:t>
            </a:r>
            <a:r>
              <a:rPr lang="pt-BR" sz="1200" dirty="0">
                <a:solidFill>
                  <a:srgbClr val="FBBA00"/>
                </a:solidFill>
              </a:rPr>
              <a:t>​</a:t>
            </a:r>
          </a:p>
          <a:p>
            <a:pPr lvl="1" fontAlgn="base"/>
            <a:endParaRPr lang="pt-BR" sz="1200" dirty="0"/>
          </a:p>
          <a:p>
            <a:pPr marL="342900" indent="-342900" fontAlgn="base">
              <a:buFont typeface="+mj-lt"/>
              <a:buAutoNum type="arabicPeriod"/>
            </a:pPr>
            <a:r>
              <a:rPr lang="pt-BR" b="1" dirty="0">
                <a:solidFill>
                  <a:srgbClr val="FAC918"/>
                </a:solidFill>
              </a:rPr>
              <a:t>Configuração das variáveis de ambiente</a:t>
            </a:r>
            <a:r>
              <a:rPr lang="en-US" dirty="0">
                <a:solidFill>
                  <a:srgbClr val="FAC918"/>
                </a:solidFill>
              </a:rPr>
              <a:t>​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Insira o diretório de instalação do JDK na variável </a:t>
            </a:r>
            <a:r>
              <a:rPr lang="pt-BR" sz="1400" b="1" dirty="0">
                <a:solidFill>
                  <a:srgbClr val="FAC918"/>
                </a:solidFill>
              </a:rPr>
              <a:t>JAVA_HOME</a:t>
            </a:r>
            <a:r>
              <a:rPr lang="pt-BR" sz="1400" b="1" dirty="0"/>
              <a:t> </a:t>
            </a:r>
            <a:r>
              <a:rPr lang="pt-BR" sz="1400" i="1" dirty="0"/>
              <a:t>(Exemplo: C:\Program Files\Java\jdk1.8.0_172)</a:t>
            </a:r>
            <a:r>
              <a:rPr lang="en-US" sz="1400" dirty="0"/>
              <a:t>​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Na variável </a:t>
            </a:r>
            <a:r>
              <a:rPr lang="pt-BR" sz="1400" b="1" dirty="0">
                <a:solidFill>
                  <a:srgbClr val="FAC918"/>
                </a:solidFill>
              </a:rPr>
              <a:t>Path</a:t>
            </a:r>
            <a:r>
              <a:rPr lang="pt-BR" sz="1400" b="1" dirty="0"/>
              <a:t> </a:t>
            </a:r>
            <a:r>
              <a:rPr lang="pt-BR" sz="1400" dirty="0"/>
              <a:t>insira: </a:t>
            </a:r>
            <a:r>
              <a:rPr lang="pt-BR" sz="1400" b="1" i="1" dirty="0"/>
              <a:t>%JAVA_HOME%\bin</a:t>
            </a:r>
            <a:r>
              <a:rPr lang="en-US" sz="1400" i="1" dirty="0"/>
              <a:t>​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Na variável </a:t>
            </a:r>
            <a:r>
              <a:rPr lang="pt-BR" sz="1400" b="1" dirty="0">
                <a:solidFill>
                  <a:srgbClr val="FAC918"/>
                </a:solidFill>
              </a:rPr>
              <a:t>CLASSPATH</a:t>
            </a:r>
            <a:r>
              <a:rPr lang="pt-BR" sz="1400" b="1" dirty="0"/>
              <a:t> </a:t>
            </a:r>
            <a:r>
              <a:rPr lang="pt-BR" sz="1400" dirty="0"/>
              <a:t>insira: </a:t>
            </a:r>
            <a:r>
              <a:rPr lang="pt-BR" sz="1400" b="1" i="1" dirty="0"/>
              <a:t>%JAVA_HOME%\</a:t>
            </a:r>
            <a:r>
              <a:rPr lang="pt-BR" sz="1400" b="1" i="1" dirty="0" err="1"/>
              <a:t>lib</a:t>
            </a:r>
            <a:r>
              <a:rPr lang="pt-BR" sz="1400" b="1" i="1" dirty="0"/>
              <a:t>\tools.jar</a:t>
            </a:r>
            <a:r>
              <a:rPr lang="en-US" sz="1400" dirty="0"/>
              <a:t>​</a:t>
            </a:r>
            <a:endParaRPr lang="en-US" sz="1400" dirty="0">
              <a:cs typeface="Calibri"/>
            </a:endParaRP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Confirme a instalação e configuração com os comandos: </a:t>
            </a:r>
            <a:r>
              <a:rPr lang="pt-BR" sz="1400" b="1" i="1" dirty="0" err="1"/>
              <a:t>java</a:t>
            </a:r>
            <a:r>
              <a:rPr lang="pt-BR" sz="1400" b="1" i="1" dirty="0"/>
              <a:t> –</a:t>
            </a:r>
            <a:r>
              <a:rPr lang="pt-BR" sz="1400" b="1" i="1" dirty="0" err="1"/>
              <a:t>version</a:t>
            </a:r>
            <a:r>
              <a:rPr lang="pt-BR" sz="1400" i="1" dirty="0"/>
              <a:t> e </a:t>
            </a:r>
            <a:r>
              <a:rPr lang="pt-BR" sz="1400" b="1" i="1" dirty="0" err="1"/>
              <a:t>javac</a:t>
            </a:r>
            <a:r>
              <a:rPr lang="pt-BR" sz="1400" b="1" i="1" dirty="0"/>
              <a:t> -</a:t>
            </a:r>
            <a:r>
              <a:rPr lang="pt-BR" sz="1400" b="1" i="1" dirty="0" err="1"/>
              <a:t>version</a:t>
            </a:r>
            <a:r>
              <a:rPr lang="en-US" sz="1400" i="1" dirty="0"/>
              <a:t>​</a:t>
            </a:r>
          </a:p>
          <a:p>
            <a:pPr lvl="1" fontAlgn="base"/>
            <a:r>
              <a:rPr lang="pt-BR" sz="1400" i="1" dirty="0" err="1"/>
              <a:t>Obs</a:t>
            </a:r>
            <a:r>
              <a:rPr lang="pt-BR" sz="1400" i="1" dirty="0"/>
              <a:t>: Caso, as variáveis não existam, basta criá-las</a:t>
            </a:r>
            <a:r>
              <a:rPr lang="en-US" sz="1400" dirty="0"/>
              <a:t>​</a:t>
            </a:r>
            <a:endParaRPr lang="pt-BR" b="1" dirty="0"/>
          </a:p>
          <a:p>
            <a:pPr marL="342900" indent="-342900" fontAlgn="base">
              <a:buFont typeface="+mj-lt"/>
              <a:buAutoNum type="arabicPeriod"/>
            </a:pPr>
            <a:endParaRPr lang="pt-BR" b="1" dirty="0">
              <a:solidFill>
                <a:srgbClr val="FAC918"/>
              </a:solidFill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pt-BR" b="1" dirty="0">
                <a:solidFill>
                  <a:srgbClr val="FAC918"/>
                </a:solidFill>
              </a:rPr>
              <a:t>Instalação do Eclipse</a:t>
            </a:r>
            <a:r>
              <a:rPr lang="en-US" dirty="0">
                <a:solidFill>
                  <a:srgbClr val="FAC918"/>
                </a:solidFill>
              </a:rPr>
              <a:t>​ </a:t>
            </a:r>
            <a:r>
              <a:rPr lang="en-US" b="1" dirty="0">
                <a:solidFill>
                  <a:srgbClr val="FAC918"/>
                </a:solidFill>
              </a:rPr>
              <a:t>e Download do </a:t>
            </a:r>
            <a:r>
              <a:rPr lang="en-US" b="1" dirty="0" err="1">
                <a:solidFill>
                  <a:srgbClr val="FAC918"/>
                </a:solidFill>
              </a:rPr>
              <a:t>chromedriver</a:t>
            </a:r>
            <a:r>
              <a:rPr lang="en-US" b="1" dirty="0">
                <a:solidFill>
                  <a:srgbClr val="FAC918"/>
                </a:solidFill>
              </a:rPr>
              <a:t> de </a:t>
            </a:r>
            <a:r>
              <a:rPr lang="en-US" b="1" dirty="0" err="1">
                <a:solidFill>
                  <a:srgbClr val="FAC918"/>
                </a:solidFill>
              </a:rPr>
              <a:t>acordo</a:t>
            </a:r>
            <a:r>
              <a:rPr lang="en-US" b="1" dirty="0">
                <a:solidFill>
                  <a:srgbClr val="FAC918"/>
                </a:solidFill>
              </a:rPr>
              <a:t> a </a:t>
            </a:r>
            <a:r>
              <a:rPr lang="en-US" b="1" dirty="0" err="1">
                <a:solidFill>
                  <a:srgbClr val="FAC918"/>
                </a:solidFill>
              </a:rPr>
              <a:t>versão</a:t>
            </a:r>
            <a:r>
              <a:rPr lang="en-US" b="1" dirty="0">
                <a:solidFill>
                  <a:srgbClr val="FAC918"/>
                </a:solidFill>
              </a:rPr>
              <a:t> do Chrome</a:t>
            </a:r>
          </a:p>
          <a:p>
            <a:pPr lvl="1" fontAlgn="base"/>
            <a:r>
              <a:rPr lang="pt-BR" sz="1200" u="sng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Eclipse</a:t>
            </a:r>
            <a:endParaRPr lang="pt-BR" sz="1200" u="sng" dirty="0">
              <a:solidFill>
                <a:schemeClr val="accent2"/>
              </a:solidFill>
            </a:endParaRPr>
          </a:p>
          <a:p>
            <a:pPr lvl="1" fontAlgn="base"/>
            <a:r>
              <a:rPr lang="pt-BR" sz="1200" dirty="0">
                <a:solidFill>
                  <a:srgbClr val="FBBA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ChromeDriver</a:t>
            </a:r>
            <a:endParaRPr lang="pt-BR" sz="1200" u="sng" dirty="0">
              <a:solidFill>
                <a:srgbClr val="FBBA00"/>
              </a:solidFill>
            </a:endParaRPr>
          </a:p>
          <a:p>
            <a:pPr lvl="1" fontAlgn="base"/>
            <a:endParaRPr lang="pt-BR" sz="1200" u="sng" dirty="0"/>
          </a:p>
          <a:p>
            <a:pPr marL="342900" indent="-342900" fontAlgn="base">
              <a:buAutoNum type="arabicPeriod"/>
            </a:pPr>
            <a:r>
              <a:rPr lang="pt-BR" b="1" dirty="0">
                <a:solidFill>
                  <a:srgbClr val="FAC918"/>
                </a:solidFill>
                <a:latin typeface="Calibri"/>
                <a:cs typeface="Calibri"/>
              </a:rPr>
              <a:t>Instalação do </a:t>
            </a:r>
            <a:r>
              <a:rPr lang="pt-BR" b="1" dirty="0" err="1">
                <a:solidFill>
                  <a:srgbClr val="FAC918"/>
                </a:solidFill>
                <a:latin typeface="Calibri"/>
                <a:cs typeface="Calibri"/>
              </a:rPr>
              <a:t>Cmder</a:t>
            </a:r>
            <a:endParaRPr lang="pt-BR" b="1" dirty="0" err="1">
              <a:solidFill>
                <a:srgbClr val="FAC918"/>
              </a:solidFill>
            </a:endParaRP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>
                <a:cs typeface="Calibri"/>
                <a:hlinkClick r:id="rId5"/>
              </a:rPr>
              <a:t>Download Cmder</a:t>
            </a:r>
          </a:p>
          <a:p>
            <a:pPr marL="685800" lvl="1" indent="-342900">
              <a:buAutoNum type="alphaLcParenR"/>
            </a:pPr>
            <a:r>
              <a:rPr lang="pt-BR" sz="1400" dirty="0">
                <a:cs typeface="Calibri"/>
              </a:rPr>
              <a:t>Extrair no C:</a:t>
            </a:r>
          </a:p>
          <a:p>
            <a:pPr lvl="1" fontAlgn="base"/>
            <a:r>
              <a:rPr lang="pt-BR" sz="1200" u="sng" dirty="0"/>
              <a:t> </a:t>
            </a:r>
          </a:p>
          <a:p>
            <a:pPr lvl="1" fontAlgn="base"/>
            <a:endParaRPr lang="pt-BR" sz="1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578821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7" y="95699"/>
            <a:ext cx="8785286" cy="332399"/>
          </a:xfrm>
        </p:spPr>
        <p:txBody>
          <a:bodyPr/>
          <a:lstStyle/>
          <a:p>
            <a:r>
              <a:rPr lang="pt-BR" dirty="0"/>
              <a:t>CONFIGURAÇÃO DE AMBIENTE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93E16C2A-10E0-4D7B-8E38-8E7C438F01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047" y="547842"/>
            <a:ext cx="8785286" cy="3586623"/>
          </a:xfrm>
        </p:spPr>
        <p:txBody>
          <a:bodyPr wrap="square" lIns="0" tIns="0" rIns="0" bIns="0" anchor="t">
            <a:spAutoFit/>
          </a:bodyPr>
          <a:lstStyle/>
          <a:p>
            <a:pPr marL="342900" indent="-342900" fontAlgn="base">
              <a:buFont typeface="+mj-lt"/>
              <a:buAutoNum type="arabicPeriod" startAt="5"/>
            </a:pPr>
            <a:r>
              <a:rPr lang="pt-BR" b="1" dirty="0">
                <a:solidFill>
                  <a:srgbClr val="FAC918"/>
                </a:solidFill>
                <a:latin typeface="Calibri"/>
                <a:cs typeface="Calibri"/>
              </a:rPr>
              <a:t>Instalação do plugin: </a:t>
            </a:r>
            <a:r>
              <a:rPr lang="pt-BR" b="1" i="1" dirty="0" err="1">
                <a:solidFill>
                  <a:srgbClr val="FAC918"/>
                </a:solidFill>
                <a:latin typeface="Calibri"/>
                <a:cs typeface="Calibri"/>
              </a:rPr>
              <a:t>TestNG</a:t>
            </a:r>
            <a:r>
              <a:rPr lang="en-US" dirty="0">
                <a:solidFill>
                  <a:srgbClr val="FAC918"/>
                </a:solidFill>
                <a:latin typeface="Calibri"/>
                <a:cs typeface="Calibri"/>
              </a:rPr>
              <a:t>​</a:t>
            </a:r>
            <a:endParaRPr lang="pt-BR" dirty="0">
              <a:latin typeface="Calibri"/>
              <a:cs typeface="Calibri"/>
            </a:endParaRP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Acessar </a:t>
            </a:r>
            <a:r>
              <a:rPr lang="pt-BR" sz="1400" b="1" dirty="0"/>
              <a:t>Help :: Install New Software...</a:t>
            </a:r>
            <a:endParaRPr lang="pt-BR" sz="1400" b="1" i="1" dirty="0"/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Clicar em </a:t>
            </a:r>
            <a:r>
              <a:rPr lang="pt-BR" sz="1400" b="1" dirty="0" err="1"/>
              <a:t>Add</a:t>
            </a:r>
            <a:r>
              <a:rPr lang="pt-BR" sz="1400" b="1" dirty="0"/>
              <a:t>...</a:t>
            </a:r>
            <a:r>
              <a:rPr lang="pt-BR" sz="1400" dirty="0"/>
              <a:t> e adicionar a URL: </a:t>
            </a:r>
            <a:r>
              <a:rPr lang="pt-BR" sz="1400" b="1" i="1" dirty="0"/>
              <a:t>http://dl.bintray.com/testng-team/testng-eclipse-release/ 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Selecionar o plugin </a:t>
            </a:r>
            <a:r>
              <a:rPr lang="pt-BR" sz="1400" b="1" dirty="0" err="1"/>
              <a:t>TestNG</a:t>
            </a:r>
            <a:r>
              <a:rPr lang="pt-BR" sz="1400" b="1" dirty="0"/>
              <a:t> </a:t>
            </a:r>
            <a:r>
              <a:rPr lang="pt-BR" sz="1400" dirty="0"/>
              <a:t>e prosseguir com a instalação</a:t>
            </a:r>
            <a:endParaRPr lang="en-US" sz="1400" dirty="0"/>
          </a:p>
          <a:p>
            <a:pPr lvl="1" fontAlgn="base"/>
            <a:r>
              <a:rPr lang="pt-BR" sz="1200" u="sng" dirty="0"/>
              <a:t> </a:t>
            </a:r>
          </a:p>
          <a:p>
            <a:pPr fontAlgn="base"/>
            <a:r>
              <a:rPr lang="pt-BR" b="1" dirty="0">
                <a:solidFill>
                  <a:srgbClr val="FAC918"/>
                </a:solidFill>
              </a:rPr>
              <a:t>6.   Download do Maven (*bin)</a:t>
            </a:r>
            <a:r>
              <a:rPr lang="en-US" dirty="0">
                <a:solidFill>
                  <a:srgbClr val="FAC918"/>
                </a:solidFill>
              </a:rPr>
              <a:t>​</a:t>
            </a:r>
          </a:p>
          <a:p>
            <a:pPr marL="571500" lvl="1" indent="-228600" fontAlgn="base">
              <a:buFont typeface="+mj-lt"/>
              <a:buAutoNum type="alphaLcParenR"/>
            </a:pPr>
            <a:r>
              <a:rPr lang="pt-BR" sz="1400" dirty="0">
                <a:solidFill>
                  <a:srgbClr val="FBBA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Maven</a:t>
            </a:r>
            <a:r>
              <a:rPr lang="pt-BR" sz="1400" dirty="0">
                <a:solidFill>
                  <a:srgbClr val="FBBA00"/>
                </a:solidFill>
              </a:rPr>
              <a:t>​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Na variável de ambiente </a:t>
            </a:r>
            <a:r>
              <a:rPr lang="pt-BR" sz="1400" b="1" dirty="0">
                <a:solidFill>
                  <a:srgbClr val="FAC918"/>
                </a:solidFill>
              </a:rPr>
              <a:t>MAVEN_HOME</a:t>
            </a:r>
            <a:r>
              <a:rPr lang="pt-BR" sz="1400" dirty="0"/>
              <a:t> insira o diretório do </a:t>
            </a:r>
            <a:r>
              <a:rPr lang="pt-BR" sz="1400" b="1" dirty="0"/>
              <a:t>Maven</a:t>
            </a:r>
            <a:r>
              <a:rPr lang="pt-BR" sz="1400" dirty="0"/>
              <a:t> (Exemplo: C:\apache-maven-3.6.3)</a:t>
            </a:r>
            <a:r>
              <a:rPr lang="en-US" sz="1400" dirty="0"/>
              <a:t>​</a:t>
            </a:r>
          </a:p>
          <a:p>
            <a:pPr marL="685800" lvl="1" indent="-342900" fontAlgn="base">
              <a:buFont typeface="+mj-lt"/>
              <a:buAutoNum type="alphaLcParenR"/>
            </a:pPr>
            <a:r>
              <a:rPr lang="pt-BR" sz="1400" dirty="0"/>
              <a:t>Na variável </a:t>
            </a:r>
            <a:r>
              <a:rPr lang="pt-BR" sz="1400" b="1" dirty="0"/>
              <a:t>Path </a:t>
            </a:r>
            <a:r>
              <a:rPr lang="pt-BR" sz="1400" dirty="0"/>
              <a:t>insira: </a:t>
            </a:r>
            <a:r>
              <a:rPr lang="pt-BR" sz="1400" b="1" dirty="0">
                <a:solidFill>
                  <a:srgbClr val="FAC918"/>
                </a:solidFill>
              </a:rPr>
              <a:t>%MAVEN_HOME%\bin</a:t>
            </a:r>
            <a:r>
              <a:rPr lang="en-US" sz="1400" dirty="0"/>
              <a:t>​</a:t>
            </a:r>
          </a:p>
          <a:p>
            <a:pPr fontAlgn="base"/>
            <a:r>
              <a:rPr lang="pt-BR" sz="1400" i="1" dirty="0">
                <a:latin typeface="Calibri"/>
                <a:cs typeface="Calibri"/>
              </a:rPr>
              <a:t>	</a:t>
            </a:r>
            <a:r>
              <a:rPr lang="pt-BR" sz="1400" i="1" dirty="0" err="1">
                <a:latin typeface="Calibri"/>
                <a:cs typeface="Calibri"/>
              </a:rPr>
              <a:t>Obs</a:t>
            </a:r>
            <a:r>
              <a:rPr lang="pt-BR" sz="1400" i="1" dirty="0">
                <a:latin typeface="Calibri"/>
                <a:cs typeface="Calibri"/>
              </a:rPr>
              <a:t>: Para validar a configuração, digite no CMD:</a:t>
            </a:r>
            <a:r>
              <a:rPr lang="pt-BR" sz="1400" b="1" i="1" dirty="0">
                <a:latin typeface="Calibri"/>
                <a:cs typeface="Calibri"/>
              </a:rPr>
              <a:t> </a:t>
            </a:r>
            <a:r>
              <a:rPr lang="pt-BR" sz="1400" b="1" i="1" dirty="0" err="1">
                <a:solidFill>
                  <a:schemeClr val="tx1"/>
                </a:solidFill>
                <a:latin typeface="Calibri"/>
                <a:cs typeface="Calibri"/>
              </a:rPr>
              <a:t>mvn</a:t>
            </a:r>
            <a:r>
              <a:rPr lang="pt-BR" sz="1400" b="1" i="1" dirty="0">
                <a:solidFill>
                  <a:schemeClr val="tx1"/>
                </a:solidFill>
                <a:latin typeface="Calibri"/>
                <a:cs typeface="Calibri"/>
              </a:rPr>
              <a:t>-v</a:t>
            </a:r>
            <a:r>
              <a:rPr lang="en-US" sz="1400" i="1" dirty="0">
                <a:solidFill>
                  <a:schemeClr val="tx1"/>
                </a:solidFill>
                <a:latin typeface="Calibri"/>
                <a:cs typeface="Calibri"/>
              </a:rPr>
              <a:t>​</a:t>
            </a:r>
          </a:p>
          <a:p>
            <a:pPr fontAlgn="base"/>
            <a:endParaRPr lang="en-US" sz="1400" dirty="0"/>
          </a:p>
          <a:p>
            <a:pPr fontAlgn="base"/>
            <a:r>
              <a:rPr lang="pt-BR" b="1" dirty="0">
                <a:solidFill>
                  <a:srgbClr val="FAC918"/>
                </a:solidFill>
              </a:rPr>
              <a:t>7.    Configuração do Maven no Eclipse</a:t>
            </a:r>
            <a:r>
              <a:rPr lang="en-US" dirty="0">
                <a:solidFill>
                  <a:srgbClr val="FAC918"/>
                </a:solidFill>
              </a:rPr>
              <a:t>​	</a:t>
            </a:r>
          </a:p>
          <a:p>
            <a:pPr fontAlgn="base"/>
            <a:r>
              <a:rPr lang="pt-BR" dirty="0">
                <a:latin typeface="Calibri"/>
                <a:cs typeface="Calibri"/>
              </a:rPr>
              <a:t>	No menu </a:t>
            </a:r>
            <a:r>
              <a:rPr lang="pt-BR" b="1" dirty="0">
                <a:latin typeface="Calibri"/>
                <a:cs typeface="Calibri"/>
              </a:rPr>
              <a:t>Windows :: </a:t>
            </a:r>
            <a:r>
              <a:rPr lang="pt-BR" b="1" dirty="0" err="1">
                <a:latin typeface="Calibri"/>
                <a:cs typeface="Calibri"/>
              </a:rPr>
              <a:t>Preferences</a:t>
            </a:r>
            <a:r>
              <a:rPr lang="pt-BR" b="1" dirty="0">
                <a:latin typeface="Calibri"/>
                <a:cs typeface="Calibri"/>
              </a:rPr>
              <a:t> :: Maven :: </a:t>
            </a:r>
            <a:r>
              <a:rPr lang="pt-BR" b="1" dirty="0" err="1">
                <a:latin typeface="Calibri"/>
                <a:cs typeface="Calibri"/>
              </a:rPr>
              <a:t>Installations</a:t>
            </a:r>
            <a:r>
              <a:rPr lang="pt-BR" b="1" dirty="0">
                <a:latin typeface="Calibri"/>
                <a:cs typeface="Calibri"/>
              </a:rPr>
              <a:t> </a:t>
            </a:r>
            <a:r>
              <a:rPr lang="pt-BR" dirty="0">
                <a:latin typeface="Calibri"/>
                <a:cs typeface="Calibri"/>
              </a:rPr>
              <a:t>adicione o Maven</a:t>
            </a:r>
          </a:p>
        </p:txBody>
      </p:sp>
    </p:spTree>
    <p:extLst>
      <p:ext uri="{BB962C8B-B14F-4D97-AF65-F5344CB8AC3E}">
        <p14:creationId xmlns:p14="http://schemas.microsoft.com/office/powerpoint/2010/main" val="276643921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963736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Tema do Office">
  <a:themeElements>
    <a:clrScheme name="Inmetrics">
      <a:dk1>
        <a:srgbClr val="0C0C0C"/>
      </a:dk1>
      <a:lt1>
        <a:srgbClr val="FFFFFF"/>
      </a:lt1>
      <a:dk2>
        <a:srgbClr val="595959"/>
      </a:dk2>
      <a:lt2>
        <a:srgbClr val="FFFFFF"/>
      </a:lt2>
      <a:accent1>
        <a:srgbClr val="FFD300"/>
      </a:accent1>
      <a:accent2>
        <a:srgbClr val="FBBD00"/>
      </a:accent2>
      <a:accent3>
        <a:srgbClr val="484848"/>
      </a:accent3>
      <a:accent4>
        <a:srgbClr val="858585"/>
      </a:accent4>
      <a:accent5>
        <a:srgbClr val="C2C2C2"/>
      </a:accent5>
      <a:accent6>
        <a:srgbClr val="E6E6E6"/>
      </a:accent6>
      <a:hlink>
        <a:srgbClr val="FBBD00"/>
      </a:hlink>
      <a:folHlink>
        <a:srgbClr val="242424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C0BF50314D68144A3B825313413FD60" ma:contentTypeVersion="11" ma:contentTypeDescription="Crie um novo documento." ma:contentTypeScope="" ma:versionID="b0a36ee98fcace751d31d4ea7129a0a3">
  <xsd:schema xmlns:xsd="http://www.w3.org/2001/XMLSchema" xmlns:xs="http://www.w3.org/2001/XMLSchema" xmlns:p="http://schemas.microsoft.com/office/2006/metadata/properties" xmlns:ns2="ae214727-651e-4927-9dda-45ce203c8709" xmlns:ns3="c9e9fd5d-60a5-4c7c-a559-1acddbe790b8" targetNamespace="http://schemas.microsoft.com/office/2006/metadata/properties" ma:root="true" ma:fieldsID="fab291653e7ad67a57d6b64fea280744" ns2:_="" ns3:_="">
    <xsd:import namespace="ae214727-651e-4927-9dda-45ce203c8709"/>
    <xsd:import namespace="c9e9fd5d-60a5-4c7c-a559-1acddbe790b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214727-651e-4927-9dda-45ce203c870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e9fd5d-60a5-4c7c-a559-1acddbe790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0EC5F2-088E-41B9-A12F-2C72B56359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5F1917-3AC5-441B-BEAD-AA1C5F289112}">
  <ds:schemaRefs>
    <ds:schemaRef ds:uri="http://www.w3.org/XML/1998/namespace"/>
    <ds:schemaRef ds:uri="http://purl.org/dc/terms/"/>
    <ds:schemaRef ds:uri="ae214727-651e-4927-9dda-45ce203c8709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c9e9fd5d-60a5-4c7c-a559-1acddbe790b8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8791240-7D99-4BB7-9690-9F4ADFB34E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e214727-651e-4927-9dda-45ce203c8709"/>
    <ds:schemaRef ds:uri="c9e9fd5d-60a5-4c7c-a559-1acddbe790b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4029</TotalTime>
  <Words>301</Words>
  <Application>Microsoft Office PowerPoint</Application>
  <PresentationFormat>On-screen Show (16:9)</PresentationFormat>
  <Paragraphs>41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Tema do Office</vt:lpstr>
      <vt:lpstr>PowerPoint Presentation</vt:lpstr>
      <vt:lpstr>PowerPoint Presentation</vt:lpstr>
      <vt:lpstr>PowerPoint Presentation</vt:lpstr>
      <vt:lpstr>SETUP</vt:lpstr>
      <vt:lpstr>CONFIGURAÇÃO DE AMBIENTE</vt:lpstr>
      <vt:lpstr>CONFIGURAÇÃO DE AMBIENTE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Leandro Matsumoto</dc:creator>
  <cp:lastModifiedBy>Celso Ricardo De Oliveira Ferreira</cp:lastModifiedBy>
  <cp:revision>71</cp:revision>
  <dcterms:created xsi:type="dcterms:W3CDTF">2015-12-09T16:16:50Z</dcterms:created>
  <dcterms:modified xsi:type="dcterms:W3CDTF">2020-11-12T14:49:02Z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0x0101004C0BF50314D68144A3B825313413FD60</vt:lpwstr>
  </property>
</Properties>
</file>